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sldIdLst>
    <p:sldId id="256" r:id="rId3"/>
    <p:sldId id="257" r:id="rId4"/>
    <p:sldId id="258" r:id="rId5"/>
    <p:sldId id="267" r:id="rId6"/>
    <p:sldId id="260" r:id="rId7"/>
    <p:sldId id="261" r:id="rId8"/>
    <p:sldId id="264" r:id="rId9"/>
    <p:sldId id="265" r:id="rId10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75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" type="title" userDrawn="1">
  <p:cSld name="Title">
    <p:bg>
      <p:bgPr>
        <a:blipFill>
          <a:blip r:embed="rId2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 bwMode="auto">
          <a:xfrm>
            <a:off x="2266913" y="2655800"/>
            <a:ext cx="7743200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9pPr>
          </a:lstStyle>
          <a:p>
            <a:pPr>
              <a:defRPr/>
            </a:pPr>
            <a:endParaRPr/>
          </a:p>
        </p:txBody>
      </p:sp>
      <p:sp>
        <p:nvSpPr>
          <p:cNvPr id="11" name="Google Shape;11;p2"/>
          <p:cNvSpPr/>
          <p:nvPr/>
        </p:nvSpPr>
        <p:spPr bwMode="auto">
          <a:xfrm>
            <a:off x="9783375" y="6173432"/>
            <a:ext cx="128400" cy="128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/>
          </a:p>
        </p:txBody>
      </p:sp>
      <p:sp>
        <p:nvSpPr>
          <p:cNvPr id="12" name="Google Shape;12;p2"/>
          <p:cNvSpPr/>
          <p:nvPr/>
        </p:nvSpPr>
        <p:spPr bwMode="auto">
          <a:xfrm>
            <a:off x="10386991" y="5576535"/>
            <a:ext cx="128400" cy="128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/>
          </a:p>
        </p:txBody>
      </p:sp>
      <p:sp>
        <p:nvSpPr>
          <p:cNvPr id="13" name="Google Shape;13;p2"/>
          <p:cNvSpPr/>
          <p:nvPr/>
        </p:nvSpPr>
        <p:spPr bwMode="auto">
          <a:xfrm>
            <a:off x="11857671" y="4444464"/>
            <a:ext cx="76800" cy="768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/>
          </a:p>
        </p:txBody>
      </p:sp>
      <p:sp>
        <p:nvSpPr>
          <p:cNvPr id="14" name="Google Shape;14;p2"/>
          <p:cNvSpPr/>
          <p:nvPr/>
        </p:nvSpPr>
        <p:spPr bwMode="auto">
          <a:xfrm>
            <a:off x="11695069" y="6565033"/>
            <a:ext cx="128400" cy="128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/>
          </a:p>
        </p:txBody>
      </p:sp>
      <p:sp>
        <p:nvSpPr>
          <p:cNvPr id="15" name="Google Shape;15;p2"/>
          <p:cNvSpPr/>
          <p:nvPr/>
        </p:nvSpPr>
        <p:spPr bwMode="auto">
          <a:xfrm>
            <a:off x="3181687" y="677512"/>
            <a:ext cx="128400" cy="128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/>
          </a:p>
        </p:txBody>
      </p:sp>
      <p:sp>
        <p:nvSpPr>
          <p:cNvPr id="16" name="Google Shape;16;p2"/>
          <p:cNvSpPr/>
          <p:nvPr/>
        </p:nvSpPr>
        <p:spPr bwMode="auto">
          <a:xfrm>
            <a:off x="639280" y="3605307"/>
            <a:ext cx="128400" cy="128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/>
          </a:p>
        </p:txBody>
      </p:sp>
      <p:sp>
        <p:nvSpPr>
          <p:cNvPr id="17" name="Google Shape;17;p2"/>
          <p:cNvSpPr/>
          <p:nvPr/>
        </p:nvSpPr>
        <p:spPr bwMode="auto">
          <a:xfrm>
            <a:off x="348720" y="857463"/>
            <a:ext cx="128400" cy="128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/>
          </a:p>
        </p:txBody>
      </p:sp>
      <p:sp>
        <p:nvSpPr>
          <p:cNvPr id="18" name="Google Shape;18;p2"/>
          <p:cNvSpPr/>
          <p:nvPr/>
        </p:nvSpPr>
        <p:spPr bwMode="auto">
          <a:xfrm>
            <a:off x="676313" y="1441151"/>
            <a:ext cx="256800" cy="256399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/>
          </a:p>
        </p:txBody>
      </p:sp>
      <p:sp>
        <p:nvSpPr>
          <p:cNvPr id="19" name="Google Shape;19;p2"/>
          <p:cNvSpPr/>
          <p:nvPr/>
        </p:nvSpPr>
        <p:spPr bwMode="auto">
          <a:xfrm>
            <a:off x="11085359" y="4833763"/>
            <a:ext cx="192400" cy="1920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/>
          </a:p>
        </p:txBody>
      </p:sp>
      <p:sp>
        <p:nvSpPr>
          <p:cNvPr id="20" name="Google Shape;20;p2"/>
          <p:cNvSpPr/>
          <p:nvPr/>
        </p:nvSpPr>
        <p:spPr bwMode="auto">
          <a:xfrm>
            <a:off x="11843811" y="5582348"/>
            <a:ext cx="192400" cy="1920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/>
          </a:p>
        </p:txBody>
      </p:sp>
      <p:sp>
        <p:nvSpPr>
          <p:cNvPr id="21" name="Google Shape;21;p2"/>
          <p:cNvSpPr/>
          <p:nvPr/>
        </p:nvSpPr>
        <p:spPr bwMode="auto">
          <a:xfrm>
            <a:off x="211084" y="2128745"/>
            <a:ext cx="76800" cy="768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/>
          </a:p>
        </p:txBody>
      </p:sp>
      <p:sp>
        <p:nvSpPr>
          <p:cNvPr id="22" name="Google Shape;22;p2"/>
          <p:cNvSpPr/>
          <p:nvPr/>
        </p:nvSpPr>
        <p:spPr bwMode="auto">
          <a:xfrm>
            <a:off x="1861977" y="301904"/>
            <a:ext cx="256800" cy="256399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/>
          </a:p>
        </p:txBody>
      </p:sp>
      <p:sp>
        <p:nvSpPr>
          <p:cNvPr id="23" name="Google Shape;23;p2"/>
          <p:cNvSpPr/>
          <p:nvPr/>
        </p:nvSpPr>
        <p:spPr bwMode="auto">
          <a:xfrm>
            <a:off x="823323" y="2667459"/>
            <a:ext cx="76800" cy="768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/>
          </a:p>
        </p:txBody>
      </p:sp>
      <p:sp>
        <p:nvSpPr>
          <p:cNvPr id="24" name="Google Shape;24;p2"/>
          <p:cNvSpPr/>
          <p:nvPr/>
        </p:nvSpPr>
        <p:spPr bwMode="auto">
          <a:xfrm>
            <a:off x="4567031" y="517173"/>
            <a:ext cx="76800" cy="768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/>
          </a:p>
        </p:txBody>
      </p:sp>
      <p:sp>
        <p:nvSpPr>
          <p:cNvPr id="25" name="Google Shape;25;p2"/>
          <p:cNvSpPr/>
          <p:nvPr/>
        </p:nvSpPr>
        <p:spPr bwMode="auto">
          <a:xfrm>
            <a:off x="10685372" y="6090061"/>
            <a:ext cx="256800" cy="256399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Quote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/>
          <p:nvPr/>
        </p:nvPicPr>
        <p:blipFill>
          <a:blip r:embed="rId2">
            <a:alphaModFix/>
          </a:blip>
          <a:srcRect l="19" r="19"/>
          <a:stretch/>
        </p:blipFill>
        <p:spPr bwMode="auto">
          <a:xfrm rot="10800000" flipH="1">
            <a:off x="7936" y="0"/>
            <a:ext cx="1218746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 bwMode="auto">
          <a:xfrm>
            <a:off x="1620400" y="2298200"/>
            <a:ext cx="8951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609585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◎"/>
              <a:defRPr sz="4800" i="1"/>
            </a:lvl1pPr>
            <a:lvl2pPr marL="1219170" lvl="1" indent="-60958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○"/>
              <a:defRPr sz="4800" i="1"/>
            </a:lvl2pPr>
            <a:lvl3pPr marL="1828754" lvl="2" indent="-60958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◉"/>
              <a:defRPr sz="4800" i="1"/>
            </a:lvl3pPr>
            <a:lvl4pPr marL="2438339" lvl="3" indent="-609585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4800" i="1"/>
            </a:lvl4pPr>
            <a:lvl5pPr marL="3047924" lvl="4" indent="-609585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4800" i="1"/>
            </a:lvl5pPr>
            <a:lvl6pPr marL="3657509" lvl="5" indent="-60958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4800" i="1"/>
            </a:lvl6pPr>
            <a:lvl7pPr marL="4267093" lvl="6" indent="-609585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4800" i="1"/>
            </a:lvl7pPr>
            <a:lvl8pPr marL="4876678" lvl="7" indent="-609585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4800" i="1"/>
            </a:lvl8pPr>
            <a:lvl9pPr marL="5486263" lvl="8" indent="-60958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4800" i="1"/>
            </a:lvl9pPr>
          </a:lstStyle>
          <a:p>
            <a:pPr>
              <a:defRPr/>
            </a:pPr>
            <a:endParaRPr/>
          </a:p>
        </p:txBody>
      </p:sp>
      <p:grpSp>
        <p:nvGrpSpPr>
          <p:cNvPr id="32" name="Google Shape;32;p4"/>
          <p:cNvGrpSpPr/>
          <p:nvPr/>
        </p:nvGrpSpPr>
        <p:grpSpPr bwMode="auto">
          <a:xfrm>
            <a:off x="5119529" y="1043892"/>
            <a:ext cx="1952764" cy="1123609"/>
            <a:chOff x="3593400" y="1729675"/>
            <a:chExt cx="1957200" cy="1123610"/>
          </a:xfrm>
        </p:grpSpPr>
        <p:sp>
          <p:nvSpPr>
            <p:cNvPr id="33" name="Google Shape;33;p4"/>
            <p:cNvSpPr txBox="1"/>
            <p:nvPr/>
          </p:nvSpPr>
          <p:spPr bwMode="auto">
            <a:xfrm>
              <a:off x="3593400" y="1729675"/>
              <a:ext cx="1957200" cy="8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" sz="8000" b="1">
                  <a:solidFill>
                    <a:srgbClr val="0091EA"/>
                  </a:solidFill>
                  <a:latin typeface="Source Sans Pro"/>
                  <a:ea typeface="Source Sans Pro"/>
                  <a:cs typeface="Source Sans Pro"/>
                </a:rPr>
                <a:t>“</a:t>
              </a:r>
              <a:endParaRPr sz="8000" b="1">
                <a:solidFill>
                  <a:srgbClr val="0091EA"/>
                </a:solidFill>
                <a:latin typeface="Source Sans Pro"/>
                <a:ea typeface="Source Sans Pro"/>
                <a:cs typeface="Source Sans Pro"/>
              </a:endParaRPr>
            </a:p>
          </p:txBody>
        </p:sp>
        <p:sp>
          <p:nvSpPr>
            <p:cNvPr id="34" name="Google Shape;34;p4"/>
            <p:cNvSpPr/>
            <p:nvPr/>
          </p:nvSpPr>
          <p:spPr bwMode="auto">
            <a:xfrm>
              <a:off x="4025400" y="1760085"/>
              <a:ext cx="1093200" cy="1093200"/>
            </a:xfrm>
            <a:prstGeom prst="ellipse">
              <a:avLst/>
            </a:prstGeom>
            <a:noFill/>
            <a:ln w="9525" cap="flat" cmpd="sng">
              <a:solidFill>
                <a:srgbClr val="CFD8DC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85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35" name="Google Shape;35;p4"/>
            <p:cNvSpPr/>
            <p:nvPr/>
          </p:nvSpPr>
          <p:spPr bwMode="auto">
            <a:xfrm>
              <a:off x="4190700" y="1925385"/>
              <a:ext cx="762600" cy="762600"/>
            </a:xfrm>
            <a:prstGeom prst="ellipse">
              <a:avLst/>
            </a:prstGeom>
            <a:noFill/>
            <a:ln w="19050" cap="flat" cmpd="sng">
              <a:solidFill>
                <a:srgbClr val="CFD8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850">
                <a:solidFill>
                  <a:srgbClr val="000000"/>
                </a:solidFill>
                <a:cs typeface="Arial"/>
              </a:endParaRPr>
            </a:p>
          </p:txBody>
        </p:sp>
      </p:grpSp>
      <p:cxnSp>
        <p:nvCxnSpPr>
          <p:cNvPr id="36" name="Google Shape;36;p4"/>
          <p:cNvCxnSpPr>
            <a:cxnSpLocks/>
            <a:endCxn id="34" idx="1"/>
          </p:cNvCxnSpPr>
          <p:nvPr/>
        </p:nvCxnSpPr>
        <p:spPr bwMode="auto">
          <a:xfrm>
            <a:off x="5000681" y="520396"/>
            <a:ext cx="709600" cy="7140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>
            <a:cxnSpLocks/>
          </p:cNvCxnSpPr>
          <p:nvPr/>
        </p:nvCxnSpPr>
        <p:spPr bwMode="auto">
          <a:xfrm rot="10800000">
            <a:off x="5817203" y="581500"/>
            <a:ext cx="278800" cy="4928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>
            <a:cxnSpLocks/>
          </p:cNvCxnSpPr>
          <p:nvPr/>
        </p:nvCxnSpPr>
        <p:spPr bwMode="auto">
          <a:xfrm rot="10800000" flipH="1">
            <a:off x="6272680" y="469240"/>
            <a:ext cx="462800" cy="6328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4"/>
          <p:cNvSpPr txBox="1">
            <a:spLocks noGrp="1"/>
          </p:cNvSpPr>
          <p:nvPr>
            <p:ph type="sldNum" idx="12"/>
          </p:nvPr>
        </p:nvSpPr>
        <p:spPr bwMode="auto">
          <a:xfrm>
            <a:off x="-116" y="6333125"/>
            <a:ext cx="121920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en">
                <a:solidFill>
                  <a:srgbClr val="0091EA"/>
                </a:solidFill>
              </a:rPr>
              <a:t>‹#›</a:t>
            </a:fld>
            <a:endParaRPr>
              <a:solidFill>
                <a:srgbClr val="0091EA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+ 1 column" type="tx" userDrawn="1">
  <p:cSld name="Title + 1 colum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 bwMode="auto">
          <a:xfrm>
            <a:off x="1048200" y="410827"/>
            <a:ext cx="10095600" cy="9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 bwMode="auto">
          <a:xfrm>
            <a:off x="1048200" y="1682266"/>
            <a:ext cx="10095600" cy="47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◎"/>
              <a:defRPr sz="3200"/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3200"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3200"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3200"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3200"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3200"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3200"/>
            </a:lvl9pPr>
          </a:lstStyle>
          <a:p>
            <a:pPr>
              <a:defRPr/>
            </a:pPr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ldNum" idx="12"/>
          </p:nvPr>
        </p:nvSpPr>
        <p:spPr bwMode="auto">
          <a:xfrm>
            <a:off x="112058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en">
                <a:solidFill>
                  <a:srgbClr val="0091EA"/>
                </a:solidFill>
              </a:rPr>
              <a:t>‹#›</a:t>
            </a:fld>
            <a:endParaRPr>
              <a:solidFill>
                <a:srgbClr val="0091EA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+ 2 columns" type="twoColTx" userDrawn="1">
  <p:cSld name="Title + 2 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 bwMode="auto">
          <a:xfrm>
            <a:off x="1048200" y="410827"/>
            <a:ext cx="10095600" cy="9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 bwMode="auto">
          <a:xfrm>
            <a:off x="1048183" y="1600200"/>
            <a:ext cx="49004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◎"/>
              <a:defRPr sz="2650"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50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◉"/>
              <a:defRPr sz="2650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50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50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50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50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50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50"/>
            </a:lvl9pPr>
          </a:lstStyle>
          <a:p>
            <a:pPr>
              <a:defRPr/>
            </a:pPr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2"/>
          </p:nvPr>
        </p:nvSpPr>
        <p:spPr bwMode="auto">
          <a:xfrm>
            <a:off x="6243544" y="1600200"/>
            <a:ext cx="49004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◎"/>
              <a:defRPr sz="2650"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50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◉"/>
              <a:defRPr sz="2650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50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50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50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50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50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50"/>
            </a:lvl9pPr>
          </a:lstStyle>
          <a:p>
            <a:pPr>
              <a:defRPr/>
            </a:pPr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 bwMode="auto">
          <a:xfrm>
            <a:off x="112058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en">
                <a:solidFill>
                  <a:srgbClr val="0091EA"/>
                </a:solidFill>
              </a:rPr>
              <a:t>‹#›</a:t>
            </a:fld>
            <a:endParaRPr>
              <a:solidFill>
                <a:srgbClr val="0091EA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+ 3 columns" userDrawn="1">
  <p:cSld name="Title + 3 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 bwMode="auto">
          <a:xfrm>
            <a:off x="1048200" y="410827"/>
            <a:ext cx="10095600" cy="9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1"/>
          </p:nvPr>
        </p:nvSpPr>
        <p:spPr bwMode="auto">
          <a:xfrm>
            <a:off x="1048200" y="1600200"/>
            <a:ext cx="32264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◎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2"/>
          </p:nvPr>
        </p:nvSpPr>
        <p:spPr bwMode="auto">
          <a:xfrm>
            <a:off x="4439989" y="1600200"/>
            <a:ext cx="32264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◎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3"/>
          </p:nvPr>
        </p:nvSpPr>
        <p:spPr bwMode="auto">
          <a:xfrm>
            <a:off x="7831779" y="1600200"/>
            <a:ext cx="32264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◎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 bwMode="auto">
          <a:xfrm>
            <a:off x="112058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en">
                <a:solidFill>
                  <a:srgbClr val="0091EA"/>
                </a:solidFill>
              </a:rPr>
              <a:t>‹#›</a:t>
            </a:fld>
            <a:endParaRPr>
              <a:solidFill>
                <a:srgbClr val="0091EA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only" type="titleOnly" userDrawn="1">
  <p:cSld name="Title only">
    <p:bg>
      <p:bgPr>
        <a:blipFill>
          <a:blip r:embed="rId2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 bwMode="auto">
          <a:xfrm>
            <a:off x="1048200" y="410827"/>
            <a:ext cx="10095600" cy="9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 bwMode="auto">
          <a:xfrm>
            <a:off x="112058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en">
                <a:solidFill>
                  <a:srgbClr val="0091EA"/>
                </a:solidFill>
              </a:rPr>
              <a:t>‹#›</a:t>
            </a:fld>
            <a:endParaRPr>
              <a:solidFill>
                <a:srgbClr val="0091EA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Caption" userDrawn="1">
  <p:cSld name="Caption">
    <p:bg>
      <p:bgPr>
        <a:blipFill>
          <a:blip r:embed="rId2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body" idx="1"/>
          </p:nvPr>
        </p:nvSpPr>
        <p:spPr bwMode="auto">
          <a:xfrm>
            <a:off x="609600" y="5407124"/>
            <a:ext cx="10972800" cy="4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 algn="ctr">
              <a:spcBef>
                <a:spcPts val="480"/>
              </a:spcBef>
              <a:spcAft>
                <a:spcPts val="0"/>
              </a:spcAft>
              <a:buSzPts val="1800"/>
              <a:buNone/>
              <a:defRPr sz="2400"/>
            </a:lvl1pPr>
          </a:lstStyle>
          <a:p>
            <a:pPr>
              <a:defRPr/>
            </a:pPr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 bwMode="auto">
          <a:xfrm>
            <a:off x="-123" y="6333125"/>
            <a:ext cx="121920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en">
                <a:solidFill>
                  <a:srgbClr val="0091EA"/>
                </a:solidFill>
              </a:rPr>
              <a:t>‹#›</a:t>
            </a:fld>
            <a:endParaRPr>
              <a:solidFill>
                <a:srgbClr val="0091EA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" type="blank" userDrawn="1">
  <p:cSld name="Blank">
    <p:bg>
      <p:bgPr>
        <a:blipFill>
          <a:blip r:embed="rId2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 bwMode="auto">
          <a:xfrm>
            <a:off x="112058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en">
                <a:solidFill>
                  <a:srgbClr val="0091EA"/>
                </a:solidFill>
              </a:rPr>
              <a:t>‹#›</a:t>
            </a:fld>
            <a:endParaRPr>
              <a:solidFill>
                <a:srgbClr val="0091EA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complete pattern" userDrawn="1">
  <p:cSld name="Blank complete pattern">
    <p:bg>
      <p:bgPr>
        <a:blipFill>
          <a:blip r:embed="rId2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/>
          <p:nvPr/>
        </p:nvSpPr>
        <p:spPr bwMode="auto">
          <a:xfrm>
            <a:off x="-35400" y="-19800"/>
            <a:ext cx="12262800" cy="6897600"/>
          </a:xfrm>
          <a:prstGeom prst="rect">
            <a:avLst/>
          </a:prstGeom>
          <a:solidFill>
            <a:srgbClr val="CFD8DC">
              <a:alpha val="49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850">
              <a:solidFill>
                <a:srgbClr val="000000"/>
              </a:solidFill>
              <a:cs typeface="Arial"/>
            </a:endParaRPr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 bwMode="auto">
          <a:xfrm>
            <a:off x="112058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en">
                <a:solidFill>
                  <a:srgbClr val="0091EA"/>
                </a:solidFill>
              </a:rPr>
              <a:t>‹#›</a:t>
            </a:fld>
            <a:endParaRPr>
              <a:solidFill>
                <a:srgbClr val="0091EA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+ 1 column" type="tx" userDrawn="1">
  <p:cSld name="Title + 1 colum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 bwMode="auto">
          <a:xfrm>
            <a:off x="1048200" y="410827"/>
            <a:ext cx="10095600" cy="9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 bwMode="auto">
          <a:xfrm>
            <a:off x="1048200" y="1682266"/>
            <a:ext cx="10095600" cy="47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◎"/>
              <a:defRPr sz="3200"/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3200"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3200"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3200"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3200"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3200"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3200"/>
            </a:lvl9pPr>
          </a:lstStyle>
          <a:p>
            <a:pPr>
              <a:defRPr/>
            </a:pPr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ldNum" idx="12"/>
          </p:nvPr>
        </p:nvSpPr>
        <p:spPr bwMode="auto">
          <a:xfrm>
            <a:off x="112058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+ 3 columns" userDrawn="1">
  <p:cSld name="Title + 3 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 bwMode="auto">
          <a:xfrm>
            <a:off x="1048200" y="410827"/>
            <a:ext cx="10095600" cy="9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1"/>
          </p:nvPr>
        </p:nvSpPr>
        <p:spPr bwMode="auto">
          <a:xfrm>
            <a:off x="1048200" y="1600200"/>
            <a:ext cx="32264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◎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2"/>
          </p:nvPr>
        </p:nvSpPr>
        <p:spPr bwMode="auto">
          <a:xfrm>
            <a:off x="4439989" y="1600200"/>
            <a:ext cx="32264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◎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3"/>
          </p:nvPr>
        </p:nvSpPr>
        <p:spPr bwMode="auto">
          <a:xfrm>
            <a:off x="7831779" y="1600200"/>
            <a:ext cx="32264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◎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 bwMode="auto">
          <a:xfrm>
            <a:off x="112058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Caption" userDrawn="1">
  <p:cSld name="Caption">
    <p:bg>
      <p:bgPr>
        <a:blipFill>
          <a:blip r:embed="rId2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body" idx="1"/>
          </p:nvPr>
        </p:nvSpPr>
        <p:spPr bwMode="auto">
          <a:xfrm>
            <a:off x="609600" y="5407124"/>
            <a:ext cx="10972800" cy="4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 algn="ctr">
              <a:spcBef>
                <a:spcPts val="480"/>
              </a:spcBef>
              <a:spcAft>
                <a:spcPts val="0"/>
              </a:spcAft>
              <a:buSzPts val="1800"/>
              <a:buNone/>
              <a:defRPr sz="2400"/>
            </a:lvl1pPr>
          </a:lstStyle>
          <a:p>
            <a:pPr>
              <a:defRPr/>
            </a:pPr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 bwMode="auto">
          <a:xfrm>
            <a:off x="-123" y="6333125"/>
            <a:ext cx="121920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complete pattern" userDrawn="1">
  <p:cSld name="Blank complete pattern">
    <p:bg>
      <p:bgPr>
        <a:blipFill>
          <a:blip r:embed="rId2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/>
          <p:nvPr/>
        </p:nvSpPr>
        <p:spPr bwMode="auto">
          <a:xfrm>
            <a:off x="-35400" y="-19800"/>
            <a:ext cx="12262800" cy="6897600"/>
          </a:xfrm>
          <a:prstGeom prst="rect">
            <a:avLst/>
          </a:prstGeom>
          <a:solidFill>
            <a:srgbClr val="CFD8DC">
              <a:alpha val="49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 bwMode="auto">
          <a:xfrm>
            <a:off x="112058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Custom Layou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>
              <a:defRPr/>
            </a:pPr>
            <a:fld id="{6F424C29-36B7-4F35-AC04-BC462B5E7BF3}" type="datetimeFigureOut">
              <a:rPr lang="ru-RU" sz="1200">
                <a:solidFill>
                  <a:prstClr val="black">
                    <a:tint val="75000"/>
                  </a:prstClr>
                </a:solidFill>
                <a:latin typeface="Calibri"/>
              </a:rPr>
              <a:t>05.03.2025</a:t>
            </a:fld>
            <a:endParaRPr lang="ru-RU" sz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algn="ctr" defTabSz="914377">
              <a:defRPr/>
            </a:pPr>
            <a:endParaRPr lang="ru-RU" sz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>
              <a:defRPr/>
            </a:pPr>
            <a:fld id="{FA97E3C8-5258-4293-BC18-3B54536B1A86}" type="slidenum">
              <a:rPr lang="ru-RU" sz="1200" b="0">
                <a:solidFill>
                  <a:prstClr val="black">
                    <a:tint val="75000"/>
                  </a:prstClr>
                </a:solidFill>
                <a:latin typeface="Calibri"/>
                <a:ea typeface="Arial"/>
                <a:cs typeface="Arial"/>
              </a:rPr>
              <a:t>‹#›</a:t>
            </a:fld>
            <a:endParaRPr lang="ru-RU" sz="1200" b="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" type="title" userDrawn="1">
  <p:cSld name="Title">
    <p:bg>
      <p:bgPr>
        <a:blipFill>
          <a:blip r:embed="rId2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 bwMode="auto">
          <a:xfrm>
            <a:off x="2266913" y="2655800"/>
            <a:ext cx="7743200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 sz="7750" b="1"/>
            </a:lvl9pPr>
          </a:lstStyle>
          <a:p>
            <a:pPr>
              <a:defRPr/>
            </a:pPr>
            <a:endParaRPr/>
          </a:p>
        </p:txBody>
      </p:sp>
      <p:sp>
        <p:nvSpPr>
          <p:cNvPr id="11" name="Google Shape;11;p2"/>
          <p:cNvSpPr/>
          <p:nvPr/>
        </p:nvSpPr>
        <p:spPr bwMode="auto">
          <a:xfrm>
            <a:off x="9783375" y="6173432"/>
            <a:ext cx="128400" cy="128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850">
              <a:solidFill>
                <a:srgbClr val="000000"/>
              </a:solidFill>
              <a:cs typeface="Arial"/>
            </a:endParaRPr>
          </a:p>
        </p:txBody>
      </p:sp>
      <p:sp>
        <p:nvSpPr>
          <p:cNvPr id="12" name="Google Shape;12;p2"/>
          <p:cNvSpPr/>
          <p:nvPr/>
        </p:nvSpPr>
        <p:spPr bwMode="auto">
          <a:xfrm>
            <a:off x="10386991" y="5576535"/>
            <a:ext cx="128400" cy="128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850">
              <a:solidFill>
                <a:srgbClr val="000000"/>
              </a:solidFill>
              <a:cs typeface="Arial"/>
            </a:endParaRPr>
          </a:p>
        </p:txBody>
      </p:sp>
      <p:sp>
        <p:nvSpPr>
          <p:cNvPr id="13" name="Google Shape;13;p2"/>
          <p:cNvSpPr/>
          <p:nvPr/>
        </p:nvSpPr>
        <p:spPr bwMode="auto">
          <a:xfrm>
            <a:off x="11857671" y="4444464"/>
            <a:ext cx="76800" cy="768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850">
              <a:solidFill>
                <a:srgbClr val="000000"/>
              </a:solidFill>
              <a:cs typeface="Arial"/>
            </a:endParaRPr>
          </a:p>
        </p:txBody>
      </p:sp>
      <p:sp>
        <p:nvSpPr>
          <p:cNvPr id="14" name="Google Shape;14;p2"/>
          <p:cNvSpPr/>
          <p:nvPr/>
        </p:nvSpPr>
        <p:spPr bwMode="auto">
          <a:xfrm>
            <a:off x="11695069" y="6565033"/>
            <a:ext cx="128400" cy="128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850">
              <a:solidFill>
                <a:srgbClr val="000000"/>
              </a:solidFill>
              <a:cs typeface="Arial"/>
            </a:endParaRPr>
          </a:p>
        </p:txBody>
      </p:sp>
      <p:sp>
        <p:nvSpPr>
          <p:cNvPr id="15" name="Google Shape;15;p2"/>
          <p:cNvSpPr/>
          <p:nvPr/>
        </p:nvSpPr>
        <p:spPr bwMode="auto">
          <a:xfrm>
            <a:off x="3181687" y="677512"/>
            <a:ext cx="128400" cy="128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850">
              <a:solidFill>
                <a:srgbClr val="000000"/>
              </a:solidFill>
              <a:cs typeface="Arial"/>
            </a:endParaRPr>
          </a:p>
        </p:txBody>
      </p:sp>
      <p:sp>
        <p:nvSpPr>
          <p:cNvPr id="16" name="Google Shape;16;p2"/>
          <p:cNvSpPr/>
          <p:nvPr/>
        </p:nvSpPr>
        <p:spPr bwMode="auto">
          <a:xfrm>
            <a:off x="639280" y="3605307"/>
            <a:ext cx="128400" cy="128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850">
              <a:solidFill>
                <a:srgbClr val="000000"/>
              </a:solidFill>
              <a:cs typeface="Arial"/>
            </a:endParaRPr>
          </a:p>
        </p:txBody>
      </p:sp>
      <p:sp>
        <p:nvSpPr>
          <p:cNvPr id="17" name="Google Shape;17;p2"/>
          <p:cNvSpPr/>
          <p:nvPr/>
        </p:nvSpPr>
        <p:spPr bwMode="auto">
          <a:xfrm>
            <a:off x="348720" y="857463"/>
            <a:ext cx="128400" cy="128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850">
              <a:solidFill>
                <a:srgbClr val="000000"/>
              </a:solidFill>
              <a:cs typeface="Arial"/>
            </a:endParaRPr>
          </a:p>
        </p:txBody>
      </p:sp>
      <p:sp>
        <p:nvSpPr>
          <p:cNvPr id="18" name="Google Shape;18;p2"/>
          <p:cNvSpPr/>
          <p:nvPr/>
        </p:nvSpPr>
        <p:spPr bwMode="auto">
          <a:xfrm>
            <a:off x="676313" y="1441151"/>
            <a:ext cx="256800" cy="256399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850">
              <a:solidFill>
                <a:srgbClr val="000000"/>
              </a:solidFill>
              <a:cs typeface="Arial"/>
            </a:endParaRPr>
          </a:p>
        </p:txBody>
      </p:sp>
      <p:sp>
        <p:nvSpPr>
          <p:cNvPr id="19" name="Google Shape;19;p2"/>
          <p:cNvSpPr/>
          <p:nvPr/>
        </p:nvSpPr>
        <p:spPr bwMode="auto">
          <a:xfrm>
            <a:off x="11085359" y="4833763"/>
            <a:ext cx="192400" cy="1920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850">
              <a:solidFill>
                <a:srgbClr val="000000"/>
              </a:solidFill>
              <a:cs typeface="Arial"/>
            </a:endParaRPr>
          </a:p>
        </p:txBody>
      </p:sp>
      <p:sp>
        <p:nvSpPr>
          <p:cNvPr id="20" name="Google Shape;20;p2"/>
          <p:cNvSpPr/>
          <p:nvPr/>
        </p:nvSpPr>
        <p:spPr bwMode="auto">
          <a:xfrm>
            <a:off x="11843811" y="5582348"/>
            <a:ext cx="192400" cy="1920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850">
              <a:solidFill>
                <a:srgbClr val="000000"/>
              </a:solidFill>
              <a:cs typeface="Arial"/>
            </a:endParaRPr>
          </a:p>
        </p:txBody>
      </p:sp>
      <p:sp>
        <p:nvSpPr>
          <p:cNvPr id="21" name="Google Shape;21;p2"/>
          <p:cNvSpPr/>
          <p:nvPr/>
        </p:nvSpPr>
        <p:spPr bwMode="auto">
          <a:xfrm>
            <a:off x="211084" y="2128745"/>
            <a:ext cx="76800" cy="768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850">
              <a:solidFill>
                <a:srgbClr val="000000"/>
              </a:solidFill>
              <a:cs typeface="Arial"/>
            </a:endParaRPr>
          </a:p>
        </p:txBody>
      </p:sp>
      <p:sp>
        <p:nvSpPr>
          <p:cNvPr id="22" name="Google Shape;22;p2"/>
          <p:cNvSpPr/>
          <p:nvPr/>
        </p:nvSpPr>
        <p:spPr bwMode="auto">
          <a:xfrm>
            <a:off x="1861977" y="301904"/>
            <a:ext cx="256800" cy="256399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850">
              <a:solidFill>
                <a:srgbClr val="000000"/>
              </a:solidFill>
              <a:cs typeface="Arial"/>
            </a:endParaRPr>
          </a:p>
        </p:txBody>
      </p:sp>
      <p:sp>
        <p:nvSpPr>
          <p:cNvPr id="23" name="Google Shape;23;p2"/>
          <p:cNvSpPr/>
          <p:nvPr/>
        </p:nvSpPr>
        <p:spPr bwMode="auto">
          <a:xfrm>
            <a:off x="823323" y="2667459"/>
            <a:ext cx="76800" cy="768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850">
              <a:solidFill>
                <a:srgbClr val="000000"/>
              </a:solidFill>
              <a:cs typeface="Arial"/>
            </a:endParaRPr>
          </a:p>
        </p:txBody>
      </p:sp>
      <p:sp>
        <p:nvSpPr>
          <p:cNvPr id="24" name="Google Shape;24;p2"/>
          <p:cNvSpPr/>
          <p:nvPr/>
        </p:nvSpPr>
        <p:spPr bwMode="auto">
          <a:xfrm>
            <a:off x="4567031" y="517173"/>
            <a:ext cx="76800" cy="768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850">
              <a:solidFill>
                <a:srgbClr val="000000"/>
              </a:solidFill>
              <a:cs typeface="Arial"/>
            </a:endParaRPr>
          </a:p>
        </p:txBody>
      </p:sp>
      <p:sp>
        <p:nvSpPr>
          <p:cNvPr id="25" name="Google Shape;25;p2"/>
          <p:cNvSpPr/>
          <p:nvPr/>
        </p:nvSpPr>
        <p:spPr bwMode="auto">
          <a:xfrm>
            <a:off x="10685372" y="6090061"/>
            <a:ext cx="256800" cy="256399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850">
              <a:solidFill>
                <a:srgbClr val="000000"/>
              </a:solidFill>
              <a:cs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ubtitle" userDrawn="1">
  <p:cSld name="Subtitle">
    <p:bg>
      <p:bgPr>
        <a:blipFill>
          <a:blip r:embed="rId2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ctrTitle"/>
          </p:nvPr>
        </p:nvSpPr>
        <p:spPr bwMode="auto">
          <a:xfrm>
            <a:off x="2061367" y="2339725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 sz="5850" b="1"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 sz="5850" b="1"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 sz="5850" b="1"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 sz="5850" b="1"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 sz="5850" b="1"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 sz="5850" b="1"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 sz="5850" b="1"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 sz="5850" b="1"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 sz="5850" b="1"/>
            </a:lvl9pPr>
          </a:lstStyle>
          <a:p>
            <a:pPr>
              <a:defRPr/>
            </a:pPr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 bwMode="auto">
          <a:xfrm>
            <a:off x="2061367" y="4015348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9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1048200" y="410827"/>
            <a:ext cx="10095600" cy="9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1048200" y="1682266"/>
            <a:ext cx="10095600" cy="47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112058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1pPr>
            <a:lvl2pPr lvl="1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2pPr>
            <a:lvl3pPr lvl="2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3pPr>
            <a:lvl4pPr lvl="3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4pPr>
            <a:lvl5pPr lvl="4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5pPr>
            <a:lvl6pPr lvl="5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6pPr>
            <a:lvl7pPr lvl="6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7pPr>
            <a:lvl8pPr lvl="7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8pPr>
            <a:lvl9pPr lvl="8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>
              <a:defRPr/>
            </a:pPr>
            <a:fld id="{00000000-1234-1234-1234-123412341234}" type="slidenum">
              <a:rPr lang="en"/>
              <a:t>‹#›</a:t>
            </a:fld>
            <a:endParaRPr lang="en">
              <a:latin typeface="Roboto Slab"/>
              <a:ea typeface="Roboto Slab"/>
              <a:cs typeface="Roboto Slab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1048200" y="410827"/>
            <a:ext cx="10095600" cy="9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1048200" y="1682266"/>
            <a:ext cx="10095600" cy="47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112058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1pPr>
            <a:lvl2pPr lvl="1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2pPr>
            <a:lvl3pPr lvl="2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3pPr>
            <a:lvl4pPr lvl="3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4pPr>
            <a:lvl5pPr lvl="4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5pPr>
            <a:lvl6pPr lvl="5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6pPr>
            <a:lvl7pPr lvl="6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7pPr>
            <a:lvl8pPr lvl="7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8pPr>
            <a:lvl9pPr lvl="8" algn="r">
              <a:buNone/>
              <a:defRPr sz="175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fld id="{00000000-1234-1234-1234-123412341234}" type="slidenum">
              <a:rPr lang="en">
                <a:solidFill>
                  <a:srgbClr val="0091EA"/>
                </a:solidFill>
              </a:rPr>
              <a:t>‹#›</a:t>
            </a:fld>
            <a:endParaRPr>
              <a:solidFill>
                <a:srgbClr val="0091EA"/>
              </a:solidFill>
              <a:latin typeface="Roboto Slab"/>
              <a:ea typeface="Roboto Slab"/>
              <a:cs typeface="Roboto Slab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</p:sldLayoutIdLst>
  <p:hf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5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education.gnivc.ru/#tab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mailto:kpk@gnivc.r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>
            <a:alphaModFix amt="97999"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>
            <a:spLocks noGrp="1"/>
          </p:cNvSpPr>
          <p:nvPr>
            <p:ph type="ctrTitle"/>
          </p:nvPr>
        </p:nvSpPr>
        <p:spPr bwMode="auto">
          <a:xfrm>
            <a:off x="1055440" y="980728"/>
            <a:ext cx="11023234" cy="1923603"/>
          </a:xfrm>
          <a:prstGeom prst="rect">
            <a:avLst/>
          </a:prstGeom>
        </p:spPr>
        <p:txBody>
          <a:bodyPr spcFirstLastPara="1" wrap="square" lIns="121898" tIns="121898" rIns="121898" bIns="121898" anchor="ctr" anchorCtr="0">
            <a:noAutofit/>
          </a:bodyPr>
          <a:lstStyle/>
          <a:p>
            <a:pPr>
              <a:defRPr/>
            </a:pPr>
            <a:r>
              <a:rPr lang="en-US" sz="3300" i="1" dirty="0">
                <a:solidFill>
                  <a:srgbClr val="FF0000"/>
                </a:solidFill>
                <a:latin typeface="Century Gothic"/>
              </a:rPr>
              <a:t>NEW </a:t>
            </a:r>
            <a:r>
              <a:rPr lang="ru-RU" sz="3300" b="0" dirty="0">
                <a:latin typeface="Century Gothic"/>
              </a:rPr>
              <a:t>Курс повышения квалификации. </a:t>
            </a:r>
            <a:br>
              <a:rPr lang="ru-RU" sz="3300" b="0" dirty="0">
                <a:latin typeface="Century Gothic"/>
              </a:rPr>
            </a:br>
            <a:r>
              <a:rPr lang="ru-RU" sz="3300" b="0" dirty="0">
                <a:latin typeface="Century Gothic"/>
              </a:rPr>
              <a:t>«Интеграция АИС «Налог-3» с информационными системами организаций-участников налогового мониторинга»</a:t>
            </a:r>
            <a:endParaRPr lang="ru-RU" sz="3600" dirty="0">
              <a:solidFill>
                <a:schemeClr val="accent2">
                  <a:lumMod val="60000"/>
                  <a:lumOff val="40000"/>
                </a:schemeClr>
              </a:solidFill>
              <a:latin typeface="Century Gothic"/>
              <a:ea typeface="Roboto Slab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8162924" y="3305439"/>
            <a:ext cx="6396469" cy="975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/>
          </a:p>
          <a:p>
            <a:pPr>
              <a:defRPr/>
            </a:pPr>
            <a:r>
              <a:rPr lang="ru-RU" sz="4000" b="1">
                <a:solidFill>
                  <a:schemeClr val="accent1"/>
                </a:solidFill>
                <a:latin typeface="Century Gothic"/>
              </a:rPr>
              <a:t>г. Москва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703512" y="2996952"/>
            <a:ext cx="6096000" cy="37052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278507"/>
            <a:ext cx="1182373" cy="33688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>
            <a:alphaModFix amt="0"/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Свиток: горизонтальный 3"/>
          <p:cNvSpPr/>
          <p:nvPr/>
        </p:nvSpPr>
        <p:spPr bwMode="auto">
          <a:xfrm>
            <a:off x="314324" y="4916049"/>
            <a:ext cx="11563352" cy="1530626"/>
          </a:xfrm>
          <a:prstGeom prst="horizontalScroll">
            <a:avLst>
              <a:gd name="adj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8" name="Google Shape;148;p21"/>
          <p:cNvSpPr txBox="1">
            <a:spLocks noGrp="1"/>
          </p:cNvSpPr>
          <p:nvPr>
            <p:ph type="title" idx="4294967295"/>
          </p:nvPr>
        </p:nvSpPr>
        <p:spPr bwMode="auto">
          <a:xfrm>
            <a:off x="2632700" y="1315452"/>
            <a:ext cx="6926400" cy="687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defRPr/>
            </a:pPr>
            <a:r>
              <a:rPr lang="ru-RU" sz="3600">
                <a:highlight>
                  <a:schemeClr val="lt1"/>
                </a:highlight>
                <a:latin typeface="Century Gothic"/>
              </a:rPr>
              <a:t>Курс разработан</a:t>
            </a:r>
            <a:endParaRPr sz="3600">
              <a:highlight>
                <a:schemeClr val="lt1"/>
              </a:highlight>
              <a:latin typeface="Century Gothic"/>
            </a:endParaRPr>
          </a:p>
        </p:txBody>
      </p:sp>
      <p:sp>
        <p:nvSpPr>
          <p:cNvPr id="149" name="Google Shape;149;p21"/>
          <p:cNvSpPr txBox="1">
            <a:spLocks noGrp="1"/>
          </p:cNvSpPr>
          <p:nvPr>
            <p:ph type="body" idx="1"/>
          </p:nvPr>
        </p:nvSpPr>
        <p:spPr bwMode="auto">
          <a:xfrm>
            <a:off x="523874" y="5120548"/>
            <a:ext cx="11353802" cy="115642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  <a:defRPr/>
            </a:pPr>
            <a:r>
              <a:rPr lang="en-US" sz="2000" dirty="0">
                <a:solidFill>
                  <a:srgbClr val="FF0000"/>
                </a:solidFill>
                <a:latin typeface="Century Gothic"/>
              </a:rPr>
              <a:t>NEW </a:t>
            </a:r>
            <a:r>
              <a:rPr lang="ru-RU" sz="1950" i="0" dirty="0">
                <a:solidFill>
                  <a:schemeClr val="bg1"/>
                </a:solidFill>
                <a:latin typeface="Century Gothic"/>
              </a:rPr>
              <a:t>С учетом последних требований в законодательстве (2024), актуальных изменений в сфере налогового контроля и запросов действующих участников налогового мониторинга</a:t>
            </a:r>
            <a:endParaRPr sz="1950" i="0" dirty="0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50" name="Google Shape;150;p21"/>
          <p:cNvSpPr txBox="1">
            <a:spLocks noGrp="1"/>
          </p:cNvSpPr>
          <p:nvPr>
            <p:ph type="sldNum" idx="12"/>
          </p:nvPr>
        </p:nvSpPr>
        <p:spPr bwMode="auto"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>
                <a:solidFill>
                  <a:srgbClr val="0091EA"/>
                </a:solidFill>
              </a:rPr>
              <a:t>2</a:t>
            </a:fld>
            <a:endParaRPr>
              <a:solidFill>
                <a:srgbClr val="0091EA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 l="18421" t="2967" r="7396" b="72371"/>
          <a:stretch/>
        </p:blipFill>
        <p:spPr bwMode="auto">
          <a:xfrm>
            <a:off x="314324" y="2389227"/>
            <a:ext cx="5324476" cy="18705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523874" y="3244107"/>
            <a:ext cx="4086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accent2"/>
                </a:solidFill>
                <a:latin typeface="Century Gothic"/>
              </a:rPr>
              <a:t>Экспертами ЦА ФНС России</a:t>
            </a:r>
            <a:endParaRPr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rcRect l="7333" t="30413" r="20680" b="47849"/>
          <a:stretch/>
        </p:blipFill>
        <p:spPr bwMode="auto">
          <a:xfrm>
            <a:off x="4667251" y="2389227"/>
            <a:ext cx="7334250" cy="235712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 bwMode="auto">
          <a:xfrm>
            <a:off x="6086475" y="2726509"/>
            <a:ext cx="579120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accent2"/>
                </a:solidFill>
                <a:latin typeface="Century Gothic"/>
              </a:rPr>
              <a:t>Экспертами АО «ГНИВЦ» </a:t>
            </a:r>
            <a:endParaRPr dirty="0"/>
          </a:p>
          <a:p>
            <a:pPr algn="ctr">
              <a:defRPr/>
            </a:pPr>
            <a:endParaRPr lang="ru-RU" dirty="0">
              <a:solidFill>
                <a:schemeClr val="accent2"/>
              </a:solidFill>
              <a:latin typeface="Century Gothic"/>
            </a:endParaRPr>
          </a:p>
          <a:p>
            <a:pPr algn="ctr">
              <a:defRPr/>
            </a:pPr>
            <a:r>
              <a:rPr lang="ru-RU" sz="1400" i="1" dirty="0">
                <a:solidFill>
                  <a:schemeClr val="accent2"/>
                </a:solidFill>
                <a:latin typeface="Century Gothic"/>
              </a:rPr>
              <a:t>(организация - разработчик, отвечающая за автоматизацию процессов налогового мониторинга, а также их методологическое обеспечение)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267674" y="1066799"/>
            <a:ext cx="10835664" cy="4740997"/>
          </a:xfrm>
        </p:spPr>
        <p:txBody>
          <a:bodyPr/>
          <a:lstStyle/>
          <a:p>
            <a:pPr>
              <a:defRPr/>
            </a:pPr>
            <a:endParaRPr lang="ru-RU" sz="1800" dirty="0">
              <a:latin typeface="Century Gothic"/>
            </a:endParaRPr>
          </a:p>
          <a:p>
            <a:pPr>
              <a:defRPr/>
            </a:pPr>
            <a:r>
              <a:rPr lang="ru-RU" sz="1800" dirty="0">
                <a:latin typeface="Century Gothic"/>
              </a:rPr>
              <a:t>Руководители крупного и среднего бизнеса</a:t>
            </a:r>
            <a:endParaRPr dirty="0"/>
          </a:p>
          <a:p>
            <a:pPr>
              <a:defRPr/>
            </a:pPr>
            <a:r>
              <a:rPr lang="ru-RU" sz="1800" dirty="0">
                <a:latin typeface="Century Gothic"/>
              </a:rPr>
              <a:t>Заместители руководителя</a:t>
            </a:r>
            <a:endParaRPr dirty="0"/>
          </a:p>
          <a:p>
            <a:pPr>
              <a:defRPr/>
            </a:pPr>
            <a:r>
              <a:rPr lang="ru-RU" sz="1800" dirty="0">
                <a:latin typeface="Century Gothic"/>
              </a:rPr>
              <a:t>Главные бухгалтеры</a:t>
            </a:r>
            <a:endParaRPr dirty="0"/>
          </a:p>
          <a:p>
            <a:pPr>
              <a:defRPr/>
            </a:pPr>
            <a:r>
              <a:rPr lang="ru-RU" sz="1800" dirty="0">
                <a:latin typeface="Century Gothic"/>
              </a:rPr>
              <a:t>Аудиторы</a:t>
            </a:r>
            <a:endParaRPr dirty="0"/>
          </a:p>
          <a:p>
            <a:pPr>
              <a:defRPr/>
            </a:pPr>
            <a:r>
              <a:rPr lang="ru-RU" sz="1800" dirty="0">
                <a:latin typeface="Century Gothic"/>
              </a:rPr>
              <a:t>Налоговые консультанты</a:t>
            </a:r>
            <a:endParaRPr dirty="0"/>
          </a:p>
          <a:p>
            <a:pPr>
              <a:defRPr/>
            </a:pPr>
            <a:r>
              <a:rPr lang="ru-RU" sz="1800" dirty="0">
                <a:latin typeface="Century Gothic"/>
              </a:rPr>
              <a:t>Специалисты по налоговому администрированию</a:t>
            </a:r>
            <a:endParaRPr dirty="0"/>
          </a:p>
          <a:p>
            <a:pPr>
              <a:defRPr/>
            </a:pPr>
            <a:r>
              <a:rPr lang="ru-RU" sz="1800" dirty="0">
                <a:latin typeface="Century Gothic"/>
              </a:rPr>
              <a:t>Сотрудники </a:t>
            </a:r>
            <a:r>
              <a:rPr lang="en-US" sz="1800" dirty="0">
                <a:latin typeface="Century Gothic"/>
              </a:rPr>
              <a:t>IT </a:t>
            </a:r>
            <a:r>
              <a:rPr lang="ru-RU" sz="1800" dirty="0">
                <a:latin typeface="Century Gothic"/>
              </a:rPr>
              <a:t>департаментов</a:t>
            </a:r>
          </a:p>
          <a:p>
            <a:pPr>
              <a:defRPr/>
            </a:pPr>
            <a:r>
              <a:rPr lang="ru-RU" sz="1800" dirty="0">
                <a:latin typeface="Century Gothic"/>
              </a:rPr>
              <a:t>А также другие специалисты, отвечающие за</a:t>
            </a:r>
          </a:p>
          <a:p>
            <a:pPr marL="101598" indent="0">
              <a:buNone/>
              <a:defRPr/>
            </a:pPr>
            <a:r>
              <a:rPr lang="ru-RU" sz="1800" dirty="0">
                <a:latin typeface="Century Gothic"/>
              </a:rPr>
              <a:t> внедрение и реализацию НМ в организациях</a:t>
            </a:r>
            <a:endParaRPr lang="ru-RU" sz="2400" dirty="0">
              <a:latin typeface="Century Gothic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>
              <a:defRPr/>
            </a:pPr>
            <a:fld id="{00000000-1234-1234-1234-123412341234}" type="slidenum">
              <a:rPr lang="en">
                <a:latin typeface="Calibri"/>
              </a:rPr>
              <a:t>3</a:t>
            </a:fld>
            <a:endParaRPr lang="en">
              <a:latin typeface="Calibri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 bwMode="auto">
          <a:xfrm>
            <a:off x="352425" y="144000"/>
            <a:ext cx="11487149" cy="1107550"/>
          </a:xfrm>
        </p:spPr>
        <p:txBody>
          <a:bodyPr/>
          <a:lstStyle/>
          <a:p>
            <a:pPr>
              <a:defRPr/>
            </a:pPr>
            <a:r>
              <a:rPr lang="ru-RU" sz="3600" dirty="0">
                <a:latin typeface="Century Gothic"/>
              </a:rPr>
              <a:t>Повысить свою квалификацию могут: </a:t>
            </a:r>
            <a:endParaRPr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 l="7076" t="6444" r="6099" b="6238"/>
          <a:stretch/>
        </p:blipFill>
        <p:spPr bwMode="auto">
          <a:xfrm>
            <a:off x="7353621" y="3437298"/>
            <a:ext cx="4485953" cy="28196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>
              <a:defRPr/>
            </a:pPr>
            <a:fld id="{00000000-1234-1234-1234-123412341234}" type="slidenum">
              <a:rPr lang="en">
                <a:latin typeface="Calibri"/>
              </a:rPr>
              <a:t>4</a:t>
            </a:fld>
            <a:endParaRPr lang="en">
              <a:latin typeface="Calibri"/>
            </a:endParaRPr>
          </a:p>
        </p:txBody>
      </p:sp>
      <p:sp>
        <p:nvSpPr>
          <p:cNvPr id="6" name="Google Shape;173;p19"/>
          <p:cNvSpPr txBox="1"/>
          <p:nvPr/>
        </p:nvSpPr>
        <p:spPr bwMode="auto">
          <a:xfrm>
            <a:off x="333375" y="468000"/>
            <a:ext cx="11515725" cy="7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9pPr>
          </a:lstStyle>
          <a:p>
            <a:pPr algn="ctr">
              <a:defRPr/>
            </a:pPr>
            <a:br>
              <a:rPr lang="en-US" sz="3600">
                <a:latin typeface="Century Gothic"/>
              </a:rPr>
            </a:br>
            <a:r>
              <a:rPr lang="ru-RU" sz="3600" b="0">
                <a:latin typeface="Century Gothic"/>
              </a:rPr>
              <a:t>Преимущества курса: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5951327" y="3499817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atin typeface="Century Gothic"/>
              </a:rPr>
              <a:t> </a:t>
            </a:r>
            <a:endParaRPr/>
          </a:p>
        </p:txBody>
      </p:sp>
      <p:graphicFrame>
        <p:nvGraphicFramePr>
          <p:cNvPr id="2" name="Таблица 6">
            <a:extLst>
              <a:ext uri="{FF2B5EF4-FFF2-40B4-BE49-F238E27FC236}">
                <a16:creationId xmlns:a16="http://schemas.microsoft.com/office/drawing/2014/main" id="{76D6E5FB-E666-4F7D-A7A2-A6B29F8AE2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937377"/>
              </p:ext>
            </p:extLst>
          </p:nvPr>
        </p:nvGraphicFramePr>
        <p:xfrm>
          <a:off x="1055440" y="1675908"/>
          <a:ext cx="9433048" cy="48136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70656483"/>
                    </a:ext>
                  </a:extLst>
                </a:gridCol>
                <a:gridCol w="9073008">
                  <a:extLst>
                    <a:ext uri="{9D8B030D-6E8A-4147-A177-3AD203B41FA5}">
                      <a16:colId xmlns:a16="http://schemas.microsoft.com/office/drawing/2014/main" val="2291593477"/>
                    </a:ext>
                  </a:extLst>
                </a:gridCol>
              </a:tblGrid>
              <a:tr h="7826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dirty="0">
                          <a:latin typeface="Century Gothic"/>
                        </a:rPr>
                        <a:t>Систематизация знаний об информационных сервисах для подключения к АИС «Налог – 3»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8720935"/>
                  </a:ext>
                </a:extLst>
              </a:tr>
              <a:tr h="78266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dirty="0">
                          <a:latin typeface="Century Gothic"/>
                        </a:rPr>
                        <a:t>Разъяснения от экспертов Управления налогового мониторинга ЦА ФНС России по возникающим вопросам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765511"/>
                  </a:ext>
                </a:extLst>
              </a:tr>
              <a:tr h="7826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dirty="0">
                          <a:latin typeface="Century Gothic"/>
                        </a:rPr>
                        <a:t>Составление дорожной карты в формате интерактивного практикума «Этапы подготовки информационных систем НП к интеграции с АИС «Налог-3»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807280"/>
                  </a:ext>
                </a:extLst>
              </a:tr>
              <a:tr h="78266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dirty="0">
                          <a:latin typeface="Century Gothic"/>
                        </a:rPr>
                        <a:t>Удостоверение о повышении квалификации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1234848"/>
                  </a:ext>
                </a:extLst>
              </a:tr>
              <a:tr h="78266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ru-RU" b="1" dirty="0">
                          <a:latin typeface="Century Gothic"/>
                        </a:rPr>
                        <a:t>БОНУС – Сертификат на 10 часов для членов Института профессиональных бухгалтеров и аудиторов России</a:t>
                      </a:r>
                      <a:endParaRPr lang="ru-RU" b="1" dirty="0"/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6121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4051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Свиток: горизонтальный 13"/>
          <p:cNvSpPr/>
          <p:nvPr/>
        </p:nvSpPr>
        <p:spPr bwMode="auto">
          <a:xfrm>
            <a:off x="739561" y="5129366"/>
            <a:ext cx="11166563" cy="1208479"/>
          </a:xfrm>
          <a:prstGeom prst="horizontalScroll">
            <a:avLst>
              <a:gd name="adj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Century Gothic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 bwMode="auto">
          <a:xfrm>
            <a:off x="8450942" y="2410075"/>
            <a:ext cx="3455182" cy="2473848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Century Gothic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 bwMode="auto">
          <a:xfrm>
            <a:off x="739561" y="2021472"/>
            <a:ext cx="2996076" cy="1396110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Century Gothic"/>
            </a:endParaRPr>
          </a:p>
        </p:txBody>
      </p:sp>
      <p:sp>
        <p:nvSpPr>
          <p:cNvPr id="148" name="Google Shape;148;p21"/>
          <p:cNvSpPr txBox="1">
            <a:spLocks noGrp="1"/>
          </p:cNvSpPr>
          <p:nvPr>
            <p:ph type="title" idx="4294967295"/>
          </p:nvPr>
        </p:nvSpPr>
        <p:spPr bwMode="auto">
          <a:xfrm>
            <a:off x="932621" y="1296000"/>
            <a:ext cx="10326757" cy="687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defRPr/>
            </a:pPr>
            <a:r>
              <a:rPr lang="ru-RU" sz="3600">
                <a:highlight>
                  <a:schemeClr val="lt1"/>
                </a:highlight>
                <a:latin typeface="Century Gothic"/>
              </a:rPr>
              <a:t>Курсы повышения квалификации пройдут:</a:t>
            </a:r>
            <a:endParaRPr sz="3600">
              <a:highlight>
                <a:schemeClr val="lt1"/>
              </a:highlight>
              <a:latin typeface="Century Gothic"/>
            </a:endParaRPr>
          </a:p>
        </p:txBody>
      </p:sp>
      <p:sp>
        <p:nvSpPr>
          <p:cNvPr id="149" name="Google Shape;149;p21"/>
          <p:cNvSpPr txBox="1">
            <a:spLocks noGrp="1"/>
          </p:cNvSpPr>
          <p:nvPr>
            <p:ph type="body" idx="1"/>
          </p:nvPr>
        </p:nvSpPr>
        <p:spPr bwMode="auto">
          <a:xfrm>
            <a:off x="1832598" y="2016762"/>
            <a:ext cx="1903038" cy="140082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ru-RU" sz="1600" i="0" u="sng" dirty="0">
                <a:solidFill>
                  <a:schemeClr val="accent2"/>
                </a:solidFill>
                <a:highlight>
                  <a:schemeClr val="lt1"/>
                </a:highlight>
                <a:latin typeface="Century Gothic"/>
              </a:rPr>
              <a:t>1 день</a:t>
            </a:r>
            <a:endParaRPr sz="1600" dirty="0"/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sz="1600" i="0">
                <a:solidFill>
                  <a:schemeClr val="accent2"/>
                </a:solidFill>
                <a:highlight>
                  <a:schemeClr val="lt1"/>
                </a:highlight>
                <a:latin typeface="Century Gothic"/>
              </a:rPr>
              <a:t>25 апреля </a:t>
            </a:r>
            <a:r>
              <a:rPr lang="ru-RU" sz="1600" i="0" dirty="0">
                <a:solidFill>
                  <a:schemeClr val="accent2"/>
                </a:solidFill>
                <a:highlight>
                  <a:schemeClr val="lt1"/>
                </a:highlight>
                <a:latin typeface="Century Gothic"/>
              </a:rPr>
              <a:t>в Москве</a:t>
            </a:r>
            <a:endParaRPr sz="1600" dirty="0"/>
          </a:p>
          <a:p>
            <a:pPr marL="0" indent="0">
              <a:spcBef>
                <a:spcPts val="0"/>
              </a:spcBef>
              <a:buNone/>
              <a:defRPr/>
            </a:pPr>
            <a:endParaRPr sz="1750" i="0" dirty="0">
              <a:latin typeface="Century Gothic"/>
            </a:endParaRPr>
          </a:p>
          <a:p>
            <a:pPr marL="0" indent="0">
              <a:lnSpc>
                <a:spcPct val="114999"/>
              </a:lnSpc>
              <a:spcBef>
                <a:spcPts val="1333"/>
              </a:spcBef>
              <a:spcAft>
                <a:spcPts val="1333"/>
              </a:spcAft>
              <a:buNone/>
              <a:defRPr/>
            </a:pPr>
            <a:endParaRPr sz="1750" i="0" dirty="0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50" name="Google Shape;150;p21"/>
          <p:cNvSpPr txBox="1">
            <a:spLocks noGrp="1"/>
          </p:cNvSpPr>
          <p:nvPr>
            <p:ph type="sldNum" idx="12"/>
          </p:nvPr>
        </p:nvSpPr>
        <p:spPr bwMode="auto"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>
                <a:solidFill>
                  <a:srgbClr val="0091EA"/>
                </a:solidFill>
              </a:rPr>
              <a:t>5</a:t>
            </a:fld>
            <a:endParaRPr>
              <a:solidFill>
                <a:srgbClr val="0091EA"/>
              </a:solidFill>
            </a:endParaRPr>
          </a:p>
        </p:txBody>
      </p:sp>
      <p:sp>
        <p:nvSpPr>
          <p:cNvPr id="5" name="Google Shape;149;p21"/>
          <p:cNvSpPr txBox="1"/>
          <p:nvPr/>
        </p:nvSpPr>
        <p:spPr bwMode="auto">
          <a:xfrm>
            <a:off x="9398648" y="2372558"/>
            <a:ext cx="2507475" cy="2473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60958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◎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  <a:lvl2pPr marL="1219170" marR="0" lvl="1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○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2pPr>
            <a:lvl3pPr marL="1828754" marR="0" lvl="2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◉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3pPr>
            <a:lvl4pPr marL="2438339" marR="0" lvl="3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●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4pPr>
            <a:lvl5pPr marL="3047924" marR="0" lvl="4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○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5pPr>
            <a:lvl6pPr marL="3657509" marR="0" lvl="5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■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6pPr>
            <a:lvl7pPr marL="4267093" marR="0" lvl="6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●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7pPr>
            <a:lvl8pPr marL="4876678" marR="0" lvl="7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○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8pPr>
            <a:lvl9pPr marL="5486263" marR="0" lvl="8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■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marL="0" indent="0" algn="l">
              <a:spcBef>
                <a:spcPts val="0"/>
              </a:spcBef>
              <a:buFont typeface="Source Sans Pro"/>
              <a:buNone/>
              <a:defRPr/>
            </a:pPr>
            <a:r>
              <a:rPr lang="ru-RU" sz="1800" i="0" u="sng" dirty="0">
                <a:solidFill>
                  <a:schemeClr val="accent2"/>
                </a:solidFill>
                <a:latin typeface="Century Gothic"/>
              </a:rPr>
              <a:t>3</a:t>
            </a:r>
            <a:r>
              <a:rPr lang="ru-RU" sz="1800" i="0" u="sng" dirty="0">
                <a:solidFill>
                  <a:schemeClr val="accent2"/>
                </a:solidFill>
                <a:highlight>
                  <a:schemeClr val="lt1"/>
                </a:highlight>
                <a:latin typeface="Century Gothic"/>
              </a:rPr>
              <a:t> модуля</a:t>
            </a:r>
          </a:p>
          <a:p>
            <a:pPr marL="0" indent="0" algn="l">
              <a:spcBef>
                <a:spcPts val="0"/>
              </a:spcBef>
              <a:buFont typeface="Source Sans Pro"/>
              <a:buNone/>
              <a:defRPr/>
            </a:pPr>
            <a:endParaRPr lang="ru-RU" sz="1800" i="0" u="sng" dirty="0">
              <a:solidFill>
                <a:schemeClr val="accent2"/>
              </a:solidFill>
              <a:highlight>
                <a:schemeClr val="lt1"/>
              </a:highlight>
              <a:latin typeface="Century Gothic"/>
            </a:endParaRPr>
          </a:p>
          <a:p>
            <a:pPr marL="0" indent="0" algn="just">
              <a:spcBef>
                <a:spcPts val="0"/>
              </a:spcBef>
              <a:spcAft>
                <a:spcPts val="1333"/>
              </a:spcAft>
              <a:buNone/>
              <a:defRPr/>
            </a:pPr>
            <a:r>
              <a:rPr lang="ru-RU" sz="1200" i="0" dirty="0">
                <a:solidFill>
                  <a:schemeClr val="accent2"/>
                </a:solidFill>
                <a:highlight>
                  <a:schemeClr val="lt1"/>
                </a:highlight>
                <a:latin typeface="Century Gothic"/>
                <a:cs typeface="Times New Roman"/>
              </a:rPr>
              <a:t>1. </a:t>
            </a:r>
            <a:r>
              <a:rPr lang="ru-RU" sz="1200" b="0" i="0" u="none" strike="noStrike" cap="none" spc="0" dirty="0">
                <a:solidFill>
                  <a:schemeClr val="accent2"/>
                </a:solidFill>
                <a:highlight>
                  <a:schemeClr val="lt1"/>
                </a:highlight>
                <a:latin typeface="Century Gothic"/>
                <a:ea typeface="Century Gothic"/>
                <a:cs typeface="Century Gothic"/>
              </a:rPr>
              <a:t>Лекция от эксперта ЦА ФНС России с анализом вопросов и кейсов слушателей</a:t>
            </a:r>
            <a:endParaRPr lang="ru-RU" dirty="0">
              <a:highlight>
                <a:schemeClr val="lt1"/>
              </a:highlight>
              <a:cs typeface="Century Gothic"/>
            </a:endParaRPr>
          </a:p>
          <a:p>
            <a:pPr marL="0" indent="0" algn="just">
              <a:spcBef>
                <a:spcPts val="0"/>
              </a:spcBef>
              <a:spcAft>
                <a:spcPts val="1333"/>
              </a:spcAft>
              <a:buNone/>
              <a:defRPr/>
            </a:pPr>
            <a:r>
              <a:rPr lang="ru-RU" sz="1200" i="0" dirty="0">
                <a:solidFill>
                  <a:schemeClr val="accent2"/>
                </a:solidFill>
                <a:highlight>
                  <a:schemeClr val="lt1"/>
                </a:highlight>
                <a:latin typeface="Century Gothic"/>
                <a:cs typeface="Times New Roman"/>
              </a:rPr>
              <a:t>2.</a:t>
            </a:r>
            <a:r>
              <a:rPr lang="ru-RU" sz="1200" i="0" dirty="0">
                <a:solidFill>
                  <a:schemeClr val="accent2"/>
                </a:solidFill>
                <a:highlight>
                  <a:schemeClr val="lt1"/>
                </a:highlight>
                <a:latin typeface="Century Gothic"/>
                <a:ea typeface="Century Gothic"/>
                <a:cs typeface="Century Gothic"/>
              </a:rPr>
              <a:t>Демонстрационная сессия-практикум</a:t>
            </a:r>
            <a:endParaRPr dirty="0"/>
          </a:p>
          <a:p>
            <a:pPr marL="0" indent="0" algn="just">
              <a:spcBef>
                <a:spcPts val="0"/>
              </a:spcBef>
              <a:spcAft>
                <a:spcPts val="1333"/>
              </a:spcAft>
              <a:buNone/>
              <a:defRPr/>
            </a:pPr>
            <a:r>
              <a:rPr lang="ru-RU" sz="1200" i="0" dirty="0">
                <a:solidFill>
                  <a:schemeClr val="accent2"/>
                </a:solidFill>
                <a:highlight>
                  <a:schemeClr val="lt1"/>
                </a:highlight>
                <a:latin typeface="Century Gothic"/>
                <a:cs typeface="Times New Roman"/>
              </a:rPr>
              <a:t>3. Деловая игра</a:t>
            </a:r>
            <a:endParaRPr dirty="0"/>
          </a:p>
          <a:p>
            <a:pPr marL="0" indent="0" algn="just">
              <a:spcBef>
                <a:spcPts val="0"/>
              </a:spcBef>
              <a:spcAft>
                <a:spcPts val="1333"/>
              </a:spcAft>
              <a:buNone/>
              <a:defRPr/>
            </a:pPr>
            <a:endParaRPr dirty="0"/>
          </a:p>
        </p:txBody>
      </p:sp>
      <p:sp>
        <p:nvSpPr>
          <p:cNvPr id="7" name="Google Shape;149;p21"/>
          <p:cNvSpPr txBox="1"/>
          <p:nvPr/>
        </p:nvSpPr>
        <p:spPr bwMode="auto">
          <a:xfrm>
            <a:off x="764010" y="5156045"/>
            <a:ext cx="11259375" cy="1021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60958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◎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  <a:lvl2pPr marL="1219170" marR="0" lvl="1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○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2pPr>
            <a:lvl3pPr marL="1828754" marR="0" lvl="2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◉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3pPr>
            <a:lvl4pPr marL="2438339" marR="0" lvl="3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●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4pPr>
            <a:lvl5pPr marL="3047924" marR="0" lvl="4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○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5pPr>
            <a:lvl6pPr marL="3657509" marR="0" lvl="5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■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6pPr>
            <a:lvl7pPr marL="4267093" marR="0" lvl="6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●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7pPr>
            <a:lvl8pPr marL="4876678" marR="0" lvl="7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○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8pPr>
            <a:lvl9pPr marL="5486263" marR="0" lvl="8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■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marL="0" indent="0">
              <a:lnSpc>
                <a:spcPct val="114999"/>
              </a:lnSpc>
              <a:spcBef>
                <a:spcPts val="1333"/>
              </a:spcBef>
              <a:spcAft>
                <a:spcPts val="1333"/>
              </a:spcAft>
              <a:buNone/>
              <a:defRPr/>
            </a:pPr>
            <a:r>
              <a:rPr lang="ru-RU" sz="1800" i="0" dirty="0">
                <a:solidFill>
                  <a:schemeClr val="bg1"/>
                </a:solidFill>
                <a:latin typeface="Century Gothic"/>
              </a:rPr>
              <a:t>По результатам обучения участник получит удостоверение о повышении квалификации, информация о котором заносится в федеральную систему (ФРДО)</a:t>
            </a:r>
            <a:endParaRPr dirty="0"/>
          </a:p>
        </p:txBody>
      </p:sp>
      <p:pic>
        <p:nvPicPr>
          <p:cNvPr id="3" name="Рисунок 2" descr="Конференц-зал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32026" y="2266159"/>
            <a:ext cx="914400" cy="914400"/>
          </a:xfrm>
          <a:prstGeom prst="rect">
            <a:avLst/>
          </a:prstGeom>
        </p:spPr>
      </p:pic>
      <p:pic>
        <p:nvPicPr>
          <p:cNvPr id="10" name="Рисунок 9" descr="Открытая папка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493483" y="3199612"/>
            <a:ext cx="914400" cy="914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 l="5177" t="5582" r="5411" b="7653"/>
          <a:stretch/>
        </p:blipFill>
        <p:spPr bwMode="auto">
          <a:xfrm>
            <a:off x="3821807" y="2178801"/>
            <a:ext cx="4586594" cy="2567799"/>
          </a:xfrm>
          <a:prstGeom prst="rect">
            <a:avLst/>
          </a:prstGeom>
        </p:spPr>
      </p:pic>
      <p:sp>
        <p:nvSpPr>
          <p:cNvPr id="17" name="Блок-схема: альтернативный процесс 16"/>
          <p:cNvSpPr/>
          <p:nvPr/>
        </p:nvSpPr>
        <p:spPr bwMode="auto">
          <a:xfrm>
            <a:off x="739561" y="3614192"/>
            <a:ext cx="2996076" cy="1396110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Century Gothic"/>
            </a:endParaRPr>
          </a:p>
        </p:txBody>
      </p:sp>
      <p:sp>
        <p:nvSpPr>
          <p:cNvPr id="18" name="Google Shape;149;p21"/>
          <p:cNvSpPr txBox="1"/>
          <p:nvPr/>
        </p:nvSpPr>
        <p:spPr bwMode="auto">
          <a:xfrm>
            <a:off x="1832596" y="3609482"/>
            <a:ext cx="2096099" cy="1400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60958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◎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  <a:lvl2pPr marL="1219170" marR="0" lvl="1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○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2pPr>
            <a:lvl3pPr marL="1828754" marR="0" lvl="2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◉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3pPr>
            <a:lvl4pPr marL="2438339" marR="0" lvl="3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●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4pPr>
            <a:lvl5pPr marL="3047924" marR="0" lvl="4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○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5pPr>
            <a:lvl6pPr marL="3657509" marR="0" lvl="5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■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6pPr>
            <a:lvl7pPr marL="4267093" marR="0" lvl="6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●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7pPr>
            <a:lvl8pPr marL="4876678" marR="0" lvl="7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○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8pPr>
            <a:lvl9pPr marL="5486263" marR="0" lvl="8" indent="-60958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ource Sans Pro"/>
              <a:buChar char="■"/>
              <a:defRPr sz="4800" b="0" i="1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marL="0" indent="0">
              <a:spcBef>
                <a:spcPts val="0"/>
              </a:spcBef>
              <a:buFont typeface="Source Sans Pro"/>
              <a:buNone/>
              <a:defRPr/>
            </a:pPr>
            <a:r>
              <a:rPr lang="ru-RU" sz="1600" i="0" u="sng" dirty="0">
                <a:solidFill>
                  <a:schemeClr val="accent2"/>
                </a:solidFill>
                <a:latin typeface="Century Gothic"/>
              </a:rPr>
              <a:t>Личное взаимодействие с экспертами </a:t>
            </a:r>
          </a:p>
          <a:p>
            <a:pPr marL="0" indent="0">
              <a:spcBef>
                <a:spcPts val="0"/>
              </a:spcBef>
              <a:buFont typeface="Source Sans Pro"/>
              <a:buNone/>
              <a:defRPr/>
            </a:pPr>
            <a:r>
              <a:rPr lang="ru-RU" sz="1600" i="0" u="sng" dirty="0">
                <a:solidFill>
                  <a:schemeClr val="accent2"/>
                </a:solidFill>
                <a:latin typeface="Century Gothic"/>
              </a:rPr>
              <a:t>ЦА ФНС и АО «ГНИВЦ»</a:t>
            </a:r>
            <a:endParaRPr sz="1600" dirty="0"/>
          </a:p>
          <a:p>
            <a:pPr marL="0" indent="0">
              <a:spcBef>
                <a:spcPts val="0"/>
              </a:spcBef>
              <a:buFont typeface="Source Sans Pro"/>
              <a:buNone/>
              <a:defRPr/>
            </a:pPr>
            <a:endParaRPr lang="ru-RU" sz="1800" i="0" u="sng" dirty="0">
              <a:solidFill>
                <a:schemeClr val="accent2"/>
              </a:solidFill>
              <a:highlight>
                <a:schemeClr val="lt1"/>
              </a:highlight>
              <a:latin typeface="Century Gothic"/>
            </a:endParaRPr>
          </a:p>
          <a:p>
            <a:pPr marL="0" indent="0">
              <a:lnSpc>
                <a:spcPct val="114999"/>
              </a:lnSpc>
              <a:spcBef>
                <a:spcPts val="1333"/>
              </a:spcBef>
              <a:spcAft>
                <a:spcPts val="1333"/>
              </a:spcAft>
              <a:buFont typeface="Source Sans Pro"/>
              <a:buNone/>
              <a:defRPr/>
            </a:pPr>
            <a:endParaRPr lang="ru-RU" sz="1750" i="0" dirty="0">
              <a:solidFill>
                <a:srgbClr val="000000"/>
              </a:solidFill>
              <a:latin typeface="Century Gothic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932620" y="3858879"/>
            <a:ext cx="813805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6597" t="7778" r="56337" b="56537"/>
          <a:stretch/>
        </p:blipFill>
        <p:spPr bwMode="auto">
          <a:xfrm>
            <a:off x="1557330" y="674951"/>
            <a:ext cx="8215884" cy="494371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>
              <a:defRPr/>
            </a:pPr>
            <a:fld id="{00000000-1234-1234-1234-123412341234}" type="slidenum">
              <a:rPr lang="en">
                <a:latin typeface="Calibri"/>
              </a:rPr>
              <a:t>6</a:t>
            </a:fld>
            <a:endParaRPr lang="en">
              <a:latin typeface="Calibri"/>
            </a:endParaRPr>
          </a:p>
        </p:txBody>
      </p:sp>
      <p:sp>
        <p:nvSpPr>
          <p:cNvPr id="6" name="Google Shape;173;p19"/>
          <p:cNvSpPr txBox="1"/>
          <p:nvPr/>
        </p:nvSpPr>
        <p:spPr bwMode="auto">
          <a:xfrm>
            <a:off x="-507183" y="-222972"/>
            <a:ext cx="12282214" cy="1210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9pPr>
          </a:lstStyle>
          <a:p>
            <a:pPr algn="ctr">
              <a:defRPr/>
            </a:pPr>
            <a:br>
              <a:rPr lang="en-US" sz="2800" dirty="0">
                <a:latin typeface="Century Gothic"/>
              </a:rPr>
            </a:br>
            <a:r>
              <a:rPr lang="ru-RU" sz="3200" b="0" dirty="0">
                <a:latin typeface="Century Gothic"/>
              </a:rPr>
              <a:t>Программа курса</a:t>
            </a:r>
            <a:endParaRPr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5385139" y="3020548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n w="0"/>
                <a:latin typeface="Century Gothic"/>
              </a:rPr>
              <a:t> </a:t>
            </a:r>
            <a:endParaRPr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29844" y="1458268"/>
            <a:ext cx="457240" cy="45724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 bwMode="auto">
          <a:xfrm>
            <a:off x="1101804" y="1357421"/>
            <a:ext cx="106732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ru-RU" dirty="0"/>
              <a:t>Демонстрация функциональных возможностей и планов по развитию Рабочего места участника налогового мониторинга </a:t>
            </a: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1105825" y="2186128"/>
            <a:ext cx="104724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ru-RU" dirty="0"/>
              <a:t>Разбор новых разделов Инструкции по порядку подключения информационной системы организации к АИС «Налог-3» (версия 1.04 от 12.12.2024):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ru-RU" dirty="0"/>
              <a:t> Устранение ошибок, выявленных в ходе установления сетевой связанности информационной системы организации с АИС «Налог-3»;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ru-RU" dirty="0"/>
              <a:t> Рекомендации по проведению самостоятельной диагностики возможных ошибок и причин их возникновения с использованием раздела «Песочница» в Рабочем месте участника налогового мониторинга;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ru-RU" dirty="0"/>
              <a:t> Порядок </a:t>
            </a:r>
            <a:r>
              <a:rPr lang="ru-RU" dirty="0" err="1"/>
              <a:t>перевыпуска</a:t>
            </a:r>
            <a:r>
              <a:rPr lang="ru-RU" dirty="0"/>
              <a:t> </a:t>
            </a:r>
            <a:r>
              <a:rPr lang="ru-RU" dirty="0" err="1"/>
              <a:t>криптоключей</a:t>
            </a:r>
            <a:r>
              <a:rPr lang="ru-RU" dirty="0"/>
              <a:t> в зависимости от выбранного типа СКЗИ.</a:t>
            </a: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1101804" y="4647128"/>
            <a:ext cx="106188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ru-RU" dirty="0"/>
              <a:t>Особенности подключения организаций, входящих в группу компаний, порядок представления заявок для настройки сети связи и подключения к информационной системе организации.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29844" y="2270239"/>
            <a:ext cx="457240" cy="45724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29844" y="4741673"/>
            <a:ext cx="457240" cy="4572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>
              <a:defRPr/>
            </a:pPr>
            <a:fld id="{00000000-1234-1234-1234-123412341234}" type="slidenum">
              <a:rPr lang="en">
                <a:latin typeface="Calibri"/>
              </a:rPr>
              <a:t>7</a:t>
            </a:fld>
            <a:endParaRPr lang="en"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510783" y="1691442"/>
            <a:ext cx="102995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latin typeface="Century Gothic"/>
              </a:rPr>
              <a:t>Регистрация на курс по ссылке </a:t>
            </a:r>
            <a:r>
              <a:rPr lang="en-US" u="sng" dirty="0">
                <a:latin typeface="Century Gothic"/>
                <a:hlinkClick r:id="rId2" tooltip="https://education.gnivc.ru/#tab"/>
              </a:rPr>
              <a:t>https://education.gnivc.ru/#tab</a:t>
            </a:r>
            <a:endParaRPr lang="ru-RU" dirty="0">
              <a:latin typeface="Century Gothic"/>
            </a:endParaRPr>
          </a:p>
          <a:p>
            <a:pPr>
              <a:defRPr/>
            </a:pPr>
            <a:endParaRPr lang="ru-RU" b="1" dirty="0">
              <a:latin typeface="Century Gothic"/>
            </a:endParaRPr>
          </a:p>
          <a:p>
            <a:pPr>
              <a:defRPr/>
            </a:pPr>
            <a:br>
              <a:rPr lang="ru-RU" b="1" dirty="0">
                <a:latin typeface="Century Gothic"/>
              </a:rPr>
            </a:br>
            <a:br>
              <a:rPr lang="ru-RU" b="1" dirty="0">
                <a:latin typeface="Century Gothic"/>
              </a:rPr>
            </a:br>
            <a:endParaRPr lang="ru-RU" dirty="0">
              <a:solidFill>
                <a:srgbClr val="172B4D"/>
              </a:solidFill>
              <a:latin typeface="Century Gothic"/>
            </a:endParaRPr>
          </a:p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6" name="Google Shape;173;p19"/>
          <p:cNvSpPr txBox="1"/>
          <p:nvPr/>
        </p:nvSpPr>
        <p:spPr bwMode="auto">
          <a:xfrm>
            <a:off x="3215122" y="582013"/>
            <a:ext cx="3195453" cy="7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9pPr>
          </a:lstStyle>
          <a:p>
            <a:pPr>
              <a:defRPr/>
            </a:pPr>
            <a:br>
              <a:rPr lang="en-US" sz="2800"/>
            </a:br>
            <a:r>
              <a:rPr lang="ru-RU" sz="3300" b="0">
                <a:latin typeface="Century Gothic"/>
              </a:rPr>
              <a:t>Регистрация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/>
              <a:t> </a:t>
            </a: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2457450" y="5765118"/>
            <a:ext cx="973454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700">
                <a:solidFill>
                  <a:schemeClr val="bg1"/>
                </a:solidFill>
                <a:latin typeface="Century Gothic"/>
              </a:rPr>
              <a:t>Стоимость обучения составляет 30 тысяч рублей за полный курс на одного слушателя</a:t>
            </a:r>
            <a:endParaRPr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863775" y="2724646"/>
            <a:ext cx="2266760" cy="22667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836126" y="187977"/>
            <a:ext cx="1440473" cy="144047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>
                <a:latin typeface="Calibri"/>
              </a:rPr>
              <a:t>8</a:t>
            </a:r>
          </a:p>
          <a:p>
            <a:pPr>
              <a:defRPr/>
            </a:pPr>
            <a:endParaRPr lang="en" dirty="0"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510783" y="1691442"/>
            <a:ext cx="111899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latin typeface="Century Gothic"/>
              </a:rPr>
              <a:t>                  </a:t>
            </a:r>
            <a:r>
              <a:rPr lang="ru-RU" sz="2000" b="1" dirty="0">
                <a:latin typeface="Century Gothic"/>
              </a:rPr>
              <a:t>ВКонтакте                                                   </a:t>
            </a:r>
            <a:r>
              <a:rPr lang="ru-RU" sz="2000" b="1" dirty="0" err="1">
                <a:latin typeface="Century Gothic"/>
              </a:rPr>
              <a:t>Telegram</a:t>
            </a:r>
            <a:endParaRPr lang="ru-RU" sz="2000" b="1" dirty="0">
              <a:latin typeface="Century Gothic"/>
            </a:endParaRPr>
          </a:p>
          <a:p>
            <a:pPr>
              <a:defRPr/>
            </a:pPr>
            <a:endParaRPr lang="ru-RU" b="1" dirty="0">
              <a:latin typeface="Century Gothic"/>
            </a:endParaRPr>
          </a:p>
          <a:p>
            <a:pPr>
              <a:defRPr/>
            </a:pPr>
            <a:endParaRPr lang="ru-RU" b="1" dirty="0">
              <a:latin typeface="Century Gothic"/>
            </a:endParaRPr>
          </a:p>
          <a:p>
            <a:pPr>
              <a:defRPr/>
            </a:pPr>
            <a:endParaRPr lang="ru-RU" b="1" dirty="0">
              <a:latin typeface="Century Gothic"/>
            </a:endParaRPr>
          </a:p>
          <a:p>
            <a:pPr>
              <a:defRPr/>
            </a:pPr>
            <a:endParaRPr lang="ru-RU" b="1" dirty="0">
              <a:latin typeface="Century Gothic"/>
            </a:endParaRPr>
          </a:p>
          <a:p>
            <a:pPr>
              <a:defRPr/>
            </a:pPr>
            <a:endParaRPr lang="ru-RU" b="1" dirty="0">
              <a:latin typeface="Century Gothic"/>
            </a:endParaRPr>
          </a:p>
          <a:p>
            <a:pPr>
              <a:defRPr/>
            </a:pPr>
            <a:br>
              <a:rPr lang="ru-RU" b="1" dirty="0">
                <a:latin typeface="Century Gothic"/>
              </a:rPr>
            </a:br>
            <a:br>
              <a:rPr lang="ru-RU" b="1" dirty="0">
                <a:latin typeface="Century Gothic"/>
              </a:rPr>
            </a:br>
            <a:endParaRPr lang="ru-RU" dirty="0">
              <a:solidFill>
                <a:srgbClr val="172B4D"/>
              </a:solidFill>
              <a:latin typeface="Century Gothic"/>
            </a:endParaRPr>
          </a:p>
          <a:p>
            <a:pPr>
              <a:defRPr/>
            </a:pPr>
            <a:endParaRPr lang="ru-RU" dirty="0">
              <a:latin typeface="Century Gothic"/>
            </a:endParaRPr>
          </a:p>
          <a:p>
            <a:pPr>
              <a:defRPr/>
            </a:pPr>
            <a:r>
              <a:rPr lang="ru-RU" dirty="0">
                <a:latin typeface="Century Gothic"/>
              </a:rPr>
              <a:t>Наш электронный адрес </a:t>
            </a:r>
            <a:r>
              <a:rPr lang="en-US" b="1" u="sng" dirty="0">
                <a:latin typeface="Century Gothic"/>
                <a:hlinkClick r:id="rId2" tooltip="mailto:kpk@gnivc.ru"/>
              </a:rPr>
              <a:t>kpk@gnivc.ru</a:t>
            </a:r>
            <a:endParaRPr lang="ru-RU" b="1" dirty="0">
              <a:latin typeface="Century Gothic"/>
            </a:endParaRPr>
          </a:p>
          <a:p>
            <a:pPr>
              <a:defRPr/>
            </a:pPr>
            <a:endParaRPr lang="ru-RU" dirty="0">
              <a:latin typeface="Century Gothic"/>
            </a:endParaRPr>
          </a:p>
          <a:p>
            <a:pPr>
              <a:defRPr/>
            </a:pPr>
            <a:r>
              <a:rPr lang="ru-RU" dirty="0">
                <a:latin typeface="Century Gothic"/>
              </a:rPr>
              <a:t>На интересующие вопросы ответим по телефону: </a:t>
            </a:r>
            <a:r>
              <a:rPr lang="ru-RU" b="1" dirty="0">
                <a:solidFill>
                  <a:schemeClr val="accent1"/>
                </a:solidFill>
                <a:latin typeface="Century Gothic"/>
              </a:rPr>
              <a:t>+7 (916) 272-43-25, +7 (985) 863-05-86</a:t>
            </a:r>
            <a:endParaRPr dirty="0"/>
          </a:p>
          <a:p>
            <a:pPr>
              <a:defRPr/>
            </a:pPr>
            <a:endParaRPr lang="ru-RU" dirty="0">
              <a:latin typeface="Century Gothic"/>
            </a:endParaRPr>
          </a:p>
          <a:p>
            <a:pPr>
              <a:defRPr/>
            </a:pPr>
            <a:r>
              <a:rPr lang="en-US" dirty="0">
                <a:latin typeface="Century Gothic"/>
              </a:rPr>
              <a:t> </a:t>
            </a:r>
            <a:endParaRPr lang="ru-RU" dirty="0">
              <a:latin typeface="Century Gothic"/>
            </a:endParaRPr>
          </a:p>
          <a:p>
            <a:pPr>
              <a:defRPr/>
            </a:pPr>
            <a:endParaRPr lang="ru-RU" dirty="0">
              <a:latin typeface="Century Gothic"/>
            </a:endParaRPr>
          </a:p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6" name="Google Shape;173;p19"/>
          <p:cNvSpPr txBox="1"/>
          <p:nvPr/>
        </p:nvSpPr>
        <p:spPr bwMode="auto">
          <a:xfrm>
            <a:off x="2743200" y="524865"/>
            <a:ext cx="6844683" cy="7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9pPr>
          </a:lstStyle>
          <a:p>
            <a:pPr>
              <a:defRPr/>
            </a:pPr>
            <a:br>
              <a:rPr lang="en-US" sz="2800"/>
            </a:br>
            <a:r>
              <a:rPr lang="ru-RU" sz="3600" b="0">
                <a:latin typeface="Century Gothic"/>
              </a:rPr>
              <a:t>Подробная информация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/>
              <a:t> </a:t>
            </a: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2457450" y="5765118"/>
            <a:ext cx="973454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700">
                <a:solidFill>
                  <a:schemeClr val="bg1"/>
                </a:solidFill>
                <a:latin typeface="Century Gothic"/>
              </a:rPr>
              <a:t>Стоимость обучения составляет 30 тысяч рублей за полный курс н одного слушателя</a:t>
            </a:r>
            <a:endParaRPr/>
          </a:p>
        </p:txBody>
      </p:sp>
      <p:pic>
        <p:nvPicPr>
          <p:cNvPr id="11" name="Рисунок 10" descr="Лупа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677774" y="457200"/>
            <a:ext cx="914400" cy="914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503356" y="2287427"/>
            <a:ext cx="1805180" cy="18051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677774" y="2287426"/>
            <a:ext cx="1743036" cy="17430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rdelia template">
  <a:themeElements>
    <a:clrScheme name="Custom 347">
      <a:dk1>
        <a:srgbClr val="263238"/>
      </a:dk1>
      <a:lt1>
        <a:srgbClr val="FFFFFF"/>
      </a:lt1>
      <a:dk2>
        <a:srgbClr val="607D8B"/>
      </a:dk2>
      <a:lt2>
        <a:srgbClr val="ECEFF1"/>
      </a:lt2>
      <a:accent1>
        <a:srgbClr val="0091EA"/>
      </a:accent1>
      <a:accent2>
        <a:srgbClr val="0053A3"/>
      </a:accent2>
      <a:accent3>
        <a:srgbClr val="607D8B"/>
      </a:accent3>
      <a:accent4>
        <a:srgbClr val="CFD8DC"/>
      </a:accent4>
      <a:accent5>
        <a:srgbClr val="ECEFF1"/>
      </a:accent5>
      <a:accent6>
        <a:srgbClr val="ACDBF8"/>
      </a:accent6>
      <a:hlink>
        <a:srgbClr val="0091EA"/>
      </a:hlink>
      <a:folHlink>
        <a:srgbClr val="6611CC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ordelia template">
  <a:themeElements>
    <a:clrScheme name="Custom 347">
      <a:dk1>
        <a:srgbClr val="263238"/>
      </a:dk1>
      <a:lt1>
        <a:srgbClr val="FFFFFF"/>
      </a:lt1>
      <a:dk2>
        <a:srgbClr val="607D8B"/>
      </a:dk2>
      <a:lt2>
        <a:srgbClr val="ECEFF1"/>
      </a:lt2>
      <a:accent1>
        <a:srgbClr val="0091EA"/>
      </a:accent1>
      <a:accent2>
        <a:srgbClr val="0053A3"/>
      </a:accent2>
      <a:accent3>
        <a:srgbClr val="607D8B"/>
      </a:accent3>
      <a:accent4>
        <a:srgbClr val="CFD8DC"/>
      </a:accent4>
      <a:accent5>
        <a:srgbClr val="ECEFF1"/>
      </a:accent5>
      <a:accent6>
        <a:srgbClr val="ACDBF8"/>
      </a:accent6>
      <a:hlink>
        <a:srgbClr val="0091EA"/>
      </a:hlink>
      <a:folHlink>
        <a:srgbClr val="6611CC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</TotalTime>
  <Words>448</Words>
  <Application>Microsoft Office PowerPoint</Application>
  <DocSecurity>0</DocSecurity>
  <PresentationFormat>Широкоэкранный</PresentationFormat>
  <Paragraphs>75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Century Gothic</vt:lpstr>
      <vt:lpstr>Roboto Slab</vt:lpstr>
      <vt:lpstr>Source Sans Pro</vt:lpstr>
      <vt:lpstr>Wingdings</vt:lpstr>
      <vt:lpstr>Cordelia template</vt:lpstr>
      <vt:lpstr>2_Cordelia template</vt:lpstr>
      <vt:lpstr>NEW Курс повышения квалификации.  «Интеграция АИС «Налог-3» с информационными системами организаций-участников налогового мониторинга»</vt:lpstr>
      <vt:lpstr>Курс разработан</vt:lpstr>
      <vt:lpstr>Повысить свою квалификацию могут: </vt:lpstr>
      <vt:lpstr>Презентация PowerPoint</vt:lpstr>
      <vt:lpstr>Курсы повышения квалификации пройдут: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НОВЫЙ ПОДХОД К ПЛАНИРОВАНИЮ КОРПОРАТИВНОГО ОБУЧЕНИЯ</dc:title>
  <dc:subject/>
  <dc:creator>Сизова Татьяна Николаевна</dc:creator>
  <cp:keywords/>
  <dc:description/>
  <cp:lastModifiedBy>Сафронова Евгения Ивановна</cp:lastModifiedBy>
  <cp:revision>202</cp:revision>
  <dcterms:created xsi:type="dcterms:W3CDTF">2022-02-04T07:38:39Z</dcterms:created>
  <dcterms:modified xsi:type="dcterms:W3CDTF">2025-03-05T11:15:20Z</dcterms:modified>
  <cp:category/>
  <dc:identifier/>
  <cp:contentStatus/>
  <dc:language/>
  <cp:version/>
</cp:coreProperties>
</file>